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9"/>
  </p:notesMasterIdLst>
  <p:sldIdLst>
    <p:sldId id="256" r:id="rId2"/>
    <p:sldId id="262" r:id="rId3"/>
    <p:sldId id="257" r:id="rId4"/>
    <p:sldId id="261" r:id="rId5"/>
    <p:sldId id="266" r:id="rId6"/>
    <p:sldId id="274" r:id="rId7"/>
    <p:sldId id="263" r:id="rId8"/>
    <p:sldId id="271" r:id="rId9"/>
    <p:sldId id="276" r:id="rId10"/>
    <p:sldId id="284" r:id="rId11"/>
    <p:sldId id="277" r:id="rId12"/>
    <p:sldId id="278" r:id="rId13"/>
    <p:sldId id="280" r:id="rId14"/>
    <p:sldId id="279" r:id="rId15"/>
    <p:sldId id="282" r:id="rId16"/>
    <p:sldId id="283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druga Brodara" initials="UB" lastIdx="1" clrIdx="0">
    <p:extLst>
      <p:ext uri="{19B8F6BF-5375-455C-9EA6-DF929625EA0E}">
        <p15:presenceInfo xmlns:p15="http://schemas.microsoft.com/office/powerpoint/2012/main" userId="766ffd7c25fd40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6667" autoAdjust="0"/>
  </p:normalViewPr>
  <p:slideViewPr>
    <p:cSldViewPr snapToGrid="0">
      <p:cViewPr varScale="1">
        <p:scale>
          <a:sx n="74" d="100"/>
          <a:sy n="74" d="100"/>
        </p:scale>
        <p:origin x="922" y="58"/>
      </p:cViewPr>
      <p:guideLst/>
    </p:cSldViewPr>
  </p:slideViewPr>
  <p:outlineViewPr>
    <p:cViewPr>
      <p:scale>
        <a:sx n="33" d="100"/>
        <a:sy n="33" d="100"/>
      </p:scale>
      <p:origin x="0" y="-9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6F3D0-F0D3-407E-B10C-8D53F70BBC83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20B3-77D2-49CD-A0FE-61B4A408E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1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63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2215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7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9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3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3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6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4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2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EC5E9-5F51-4421-AC65-EE4DE15237E4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71E1E9-D939-47D5-A373-92A22253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4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0.png"/><Relationship Id="rId5" Type="http://schemas.openxmlformats.org/officeDocument/2006/relationships/image" Target="../media/image5.gif"/><Relationship Id="rId10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046" y="2103071"/>
            <a:ext cx="10489094" cy="21752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r-HR" sz="4900" dirty="0" smtClean="0"/>
              <a:t/>
            </a:r>
            <a:br>
              <a:rPr lang="hr-HR" sz="4900" dirty="0" smtClean="0"/>
            </a:br>
            <a:r>
              <a:rPr lang="hr-HR" sz="4900" dirty="0"/>
              <a:t/>
            </a:r>
            <a:br>
              <a:rPr lang="hr-HR" sz="4900" dirty="0"/>
            </a:br>
            <a:r>
              <a:rPr lang="hr-HR" sz="4900" dirty="0" smtClean="0"/>
              <a:t/>
            </a:r>
            <a:br>
              <a:rPr lang="hr-HR" sz="4900" dirty="0" smtClean="0"/>
            </a:br>
            <a:r>
              <a:rPr lang="hr-HR" sz="4900" dirty="0" smtClean="0"/>
              <a:t/>
            </a:r>
            <a:br>
              <a:rPr lang="hr-HR" sz="4900" dirty="0" smtClean="0"/>
            </a:br>
            <a:r>
              <a:rPr lang="hr-HR" sz="4900" dirty="0"/>
              <a:t/>
            </a:r>
            <a:br>
              <a:rPr lang="hr-HR" sz="4900" dirty="0"/>
            </a:br>
            <a:r>
              <a:rPr lang="hr-HR" sz="4900" dirty="0" smtClean="0"/>
              <a:t/>
            </a:r>
            <a:br>
              <a:rPr lang="hr-HR" sz="4900" dirty="0" smtClean="0"/>
            </a:br>
            <a:r>
              <a:rPr lang="hr-HR" sz="4900" dirty="0"/>
              <a:t/>
            </a:r>
            <a:br>
              <a:rPr lang="hr-HR" sz="4900" dirty="0"/>
            </a:br>
            <a:r>
              <a:rPr lang="hr-HR" sz="4900" dirty="0" smtClean="0"/>
              <a:t/>
            </a:r>
            <a:br>
              <a:rPr lang="hr-HR" sz="4900" dirty="0" smtClean="0"/>
            </a:br>
            <a:r>
              <a:rPr lang="hr-HR" sz="4900" dirty="0" smtClean="0"/>
              <a:t/>
            </a:r>
            <a:br>
              <a:rPr lang="hr-HR" sz="4900" dirty="0" smtClean="0"/>
            </a:br>
            <a:r>
              <a:rPr lang="hr-HR" sz="4900" dirty="0"/>
              <a:t/>
            </a:r>
            <a:br>
              <a:rPr lang="hr-HR" sz="4900" dirty="0"/>
            </a:br>
            <a:r>
              <a:rPr lang="hr-HR" sz="4900" dirty="0" smtClean="0"/>
              <a:t/>
            </a:r>
            <a:br>
              <a:rPr lang="hr-HR" sz="4900" dirty="0" smtClean="0"/>
            </a:br>
            <a:r>
              <a:rPr lang="hr-HR" sz="4900" dirty="0"/>
              <a:t/>
            </a:r>
            <a:br>
              <a:rPr lang="hr-HR" sz="4900" dirty="0"/>
            </a:br>
            <a:r>
              <a:rPr lang="hr-HR" sz="49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r-HR" sz="4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49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r-HR" sz="49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4900" dirty="0" smtClean="0">
                <a:solidFill>
                  <a:schemeClr val="accent6">
                    <a:lumMod val="75000"/>
                  </a:schemeClr>
                </a:solidFill>
              </a:rPr>
              <a:t>Green Solutions in Shipping</a:t>
            </a:r>
            <a:r>
              <a:rPr lang="hr-HR" sz="4000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r-HR" sz="4000" i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4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558" y="5017699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hr-HR" sz="1600" dirty="0" smtClean="0"/>
              <a:t>Sandro Vidas, mag. oec.</a:t>
            </a:r>
          </a:p>
          <a:p>
            <a:pPr algn="ctr"/>
            <a:r>
              <a:rPr lang="hr-HR" sz="1600" b="1" dirty="0" smtClean="0"/>
              <a:t>CSA Mare Nostrum</a:t>
            </a:r>
            <a:endParaRPr lang="hr-HR" sz="1600" b="1" dirty="0"/>
          </a:p>
          <a:p>
            <a:pPr algn="ctr"/>
            <a:r>
              <a:rPr lang="hr-HR" sz="1600" dirty="0"/>
              <a:t>7</a:t>
            </a:r>
            <a:r>
              <a:rPr lang="hr-HR" sz="1600" dirty="0" smtClean="0"/>
              <a:t>. March 2018</a:t>
            </a:r>
          </a:p>
          <a:p>
            <a:pPr algn="ctr"/>
            <a:r>
              <a:rPr lang="hr-HR" sz="1600" dirty="0" smtClean="0"/>
              <a:t>Zagreb</a:t>
            </a:r>
          </a:p>
          <a:p>
            <a:pPr algn="ctr"/>
            <a:endParaRPr lang="en-US" dirty="0"/>
          </a:p>
        </p:txBody>
      </p:sp>
      <p:pic>
        <p:nvPicPr>
          <p:cNvPr id="4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21" y="0"/>
            <a:ext cx="1376279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7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14" y="137160"/>
            <a:ext cx="2218266" cy="7086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Scandlines</a:t>
            </a:r>
            <a:br>
              <a:rPr lang="hr-HR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218" y="845820"/>
            <a:ext cx="10989642" cy="5779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6775" y="0"/>
            <a:ext cx="905225" cy="4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91" y="453736"/>
            <a:ext cx="8596668" cy="1449937"/>
          </a:xfrm>
        </p:spPr>
        <p:txBody>
          <a:bodyPr>
            <a:normAutofit/>
          </a:bodyPr>
          <a:lstStyle/>
          <a:p>
            <a:r>
              <a:rPr lang="hr-HR" dirty="0" smtClean="0"/>
              <a:t>LNG bunkering </a:t>
            </a:r>
            <a:br>
              <a:rPr lang="hr-HR" dirty="0" smtClean="0"/>
            </a:br>
            <a:r>
              <a:rPr lang="hr-HR" dirty="0" smtClean="0"/>
              <a:t>– ports of Rijeka, Ploče and Vukovar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94554"/>
            <a:ext cx="4184650" cy="2789766"/>
          </a:xfrm>
        </p:spPr>
      </p:pic>
      <p:pic>
        <p:nvPicPr>
          <p:cNvPr id="2050" name="Picture 2" descr="Image result for bunkering shi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30" y="2994554"/>
            <a:ext cx="4897726" cy="28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21" y="0"/>
            <a:ext cx="1376279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75746" y="2418292"/>
            <a:ext cx="4185180" cy="576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/>
              <a:t>Port bunkering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469929" y="2418292"/>
            <a:ext cx="4897726" cy="576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/>
              <a:t>LNG Bunkering Vessel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61" y="173182"/>
            <a:ext cx="8596668" cy="173049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LNG Barge and Cold Ironing</a:t>
            </a:r>
            <a:br>
              <a:rPr lang="hr-HR" dirty="0" smtClean="0"/>
            </a:br>
            <a:r>
              <a:rPr lang="hr-HR" dirty="0"/>
              <a:t>– ports of </a:t>
            </a:r>
            <a:r>
              <a:rPr lang="hr-HR" dirty="0" smtClean="0"/>
              <a:t>Split and Dubrovnik</a:t>
            </a:r>
            <a:endParaRPr lang="en-US" dirty="0"/>
          </a:p>
        </p:txBody>
      </p:sp>
      <p:pic>
        <p:nvPicPr>
          <p:cNvPr id="1026" name="Picture 2" descr="Image result for lng cold iron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129" y="2994025"/>
            <a:ext cx="4186237" cy="27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hummel lng hybr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039950"/>
            <a:ext cx="4184650" cy="26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21" y="0"/>
            <a:ext cx="1376279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675745" y="2463688"/>
            <a:ext cx="4185180" cy="576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/>
              <a:t>Hummel LNG Barge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927129" y="2417763"/>
            <a:ext cx="4185180" cy="576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/>
              <a:t>Cruise 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45675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3. Motorways of the Sea</a:t>
            </a:r>
            <a:br>
              <a:rPr lang="hr-HR" dirty="0" smtClean="0"/>
            </a:br>
            <a:r>
              <a:rPr lang="hr-HR" sz="2700" dirty="0" smtClean="0"/>
              <a:t>examples and working material</a:t>
            </a:r>
            <a:br>
              <a:rPr lang="hr-HR" sz="270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923366" cy="3880773"/>
          </a:xfrm>
        </p:spPr>
        <p:txBody>
          <a:bodyPr>
            <a:normAutofit fontScale="92500"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LIMITS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hr-HR" sz="2400" i="1" dirty="0" smtClean="0"/>
              <a:t>Only for </a:t>
            </a:r>
            <a:r>
              <a:rPr lang="en-US" sz="2400" i="1" dirty="0" smtClean="0"/>
              <a:t>Short </a:t>
            </a:r>
            <a:r>
              <a:rPr lang="en-US" sz="2400" i="1" dirty="0"/>
              <a:t>Sea </a:t>
            </a:r>
            <a:r>
              <a:rPr lang="en-US" sz="2400" i="1" dirty="0" smtClean="0"/>
              <a:t>Shipping</a:t>
            </a:r>
            <a:endParaRPr lang="hr-HR" sz="2400" i="1" dirty="0" smtClean="0"/>
          </a:p>
          <a:p>
            <a:r>
              <a:rPr lang="hr-HR" sz="2400" i="1" dirty="0" smtClean="0"/>
              <a:t>Ships in International Shipping?</a:t>
            </a:r>
            <a:endParaRPr lang="en-US" sz="2400" dirty="0"/>
          </a:p>
          <a:p>
            <a:r>
              <a:rPr lang="hr-HR" sz="2400" dirty="0" smtClean="0"/>
              <a:t>Only 1</a:t>
            </a:r>
            <a:r>
              <a:rPr lang="hr-HR" sz="2200" b="1" dirty="0" smtClean="0"/>
              <a:t> </a:t>
            </a:r>
            <a:r>
              <a:rPr lang="hr-HR" sz="2200" b="1" dirty="0"/>
              <a:t>C</a:t>
            </a:r>
            <a:r>
              <a:rPr lang="hr-HR" sz="2200" b="1" dirty="0" smtClean="0"/>
              <a:t>ore Port – Rijeka</a:t>
            </a:r>
            <a:endParaRPr lang="hr-HR" sz="2200" dirty="0" smtClean="0"/>
          </a:p>
          <a:p>
            <a:r>
              <a:rPr lang="hr-HR" sz="2400" b="1" dirty="0" smtClean="0"/>
              <a:t>Shipowners </a:t>
            </a:r>
            <a:r>
              <a:rPr lang="en-US" sz="2400" b="1" dirty="0" smtClean="0"/>
              <a:t>would </a:t>
            </a:r>
            <a:r>
              <a:rPr lang="en-US" sz="2400" b="1" dirty="0"/>
              <a:t>like to </a:t>
            </a:r>
            <a:r>
              <a:rPr lang="en-US" sz="2400" b="1" dirty="0">
                <a:solidFill>
                  <a:srgbClr val="92D050"/>
                </a:solidFill>
              </a:rPr>
              <a:t>improve the overall performance of its fleet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not only the performance of ships operating on the Core </a:t>
            </a:r>
            <a:r>
              <a:rPr lang="en-US" sz="2400" b="1" dirty="0" smtClean="0">
                <a:solidFill>
                  <a:srgbClr val="FF0000"/>
                </a:solidFill>
              </a:rPr>
              <a:t>network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775" y="-20782"/>
            <a:ext cx="905225" cy="477078"/>
          </a:xfrm>
          <a:prstGeom prst="rect">
            <a:avLst/>
          </a:prstGeom>
        </p:spPr>
      </p:pic>
      <p:pic>
        <p:nvPicPr>
          <p:cNvPr id="5122" name="Picture 2" descr="Image result for ten t core 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609600"/>
            <a:ext cx="5444775" cy="619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MoS</a:t>
            </a:r>
            <a:r>
              <a:rPr lang="en-US" b="1" dirty="0" smtClean="0"/>
              <a:t> </a:t>
            </a:r>
            <a:r>
              <a:rPr lang="en-US" b="1" dirty="0"/>
              <a:t>Pillar I – Deployment of alternative clean fuels and green shipping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7334" y="2160589"/>
            <a:ext cx="10503284" cy="3880773"/>
          </a:xfrm>
        </p:spPr>
        <p:txBody>
          <a:bodyPr>
            <a:noAutofit/>
          </a:bodyPr>
          <a:lstStyle/>
          <a:p>
            <a:r>
              <a:rPr lang="en-US" dirty="0"/>
              <a:t>Technologies reducing </a:t>
            </a:r>
            <a:r>
              <a:rPr lang="en-US" b="1" dirty="0"/>
              <a:t>CO2 </a:t>
            </a:r>
            <a:r>
              <a:rPr lang="en-US" dirty="0"/>
              <a:t>(climate change) </a:t>
            </a:r>
          </a:p>
          <a:p>
            <a:r>
              <a:rPr lang="en-US" dirty="0"/>
              <a:t>Facilities for </a:t>
            </a:r>
            <a:r>
              <a:rPr lang="en-US" b="1" dirty="0"/>
              <a:t>LNG, methanol </a:t>
            </a:r>
            <a:r>
              <a:rPr lang="en-US" dirty="0"/>
              <a:t>and other clean fuels in ports and aboard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 </a:t>
            </a:r>
            <a:r>
              <a:rPr lang="en-US" dirty="0"/>
              <a:t>vessels incl. bunkering barges </a:t>
            </a:r>
          </a:p>
          <a:p>
            <a:r>
              <a:rPr lang="en-US" dirty="0"/>
              <a:t>Technologies reducing </a:t>
            </a:r>
            <a:r>
              <a:rPr lang="en-US" b="1" dirty="0"/>
              <a:t>NOx </a:t>
            </a:r>
            <a:r>
              <a:rPr lang="en-US" dirty="0"/>
              <a:t>emissions </a:t>
            </a:r>
          </a:p>
          <a:p>
            <a:r>
              <a:rPr lang="en-US" b="1" dirty="0"/>
              <a:t>On-shore power supply </a:t>
            </a:r>
            <a:r>
              <a:rPr lang="en-US" dirty="0"/>
              <a:t>systems for ships </a:t>
            </a:r>
          </a:p>
          <a:p>
            <a:r>
              <a:rPr lang="en-US" b="1" dirty="0"/>
              <a:t>Batteries </a:t>
            </a:r>
            <a:r>
              <a:rPr lang="en-US" dirty="0"/>
              <a:t>(fuel cell) </a:t>
            </a:r>
          </a:p>
          <a:p>
            <a:r>
              <a:rPr lang="en-US" b="1" dirty="0"/>
              <a:t>Energy efficiency measures </a:t>
            </a:r>
            <a:r>
              <a:rPr lang="en-US" dirty="0"/>
              <a:t>on ships (hull, propellers, re-blading </a:t>
            </a:r>
            <a:r>
              <a:rPr lang="en-US" dirty="0" err="1"/>
              <a:t>etc</a:t>
            </a:r>
            <a:r>
              <a:rPr lang="en-US" dirty="0"/>
              <a:t>) </a:t>
            </a:r>
            <a:endParaRPr lang="hr-HR" dirty="0"/>
          </a:p>
          <a:p>
            <a:r>
              <a:rPr lang="en-US" dirty="0"/>
              <a:t>Facilities for </a:t>
            </a:r>
            <a:r>
              <a:rPr lang="en-US" b="1" dirty="0"/>
              <a:t>oil and other ship waste </a:t>
            </a:r>
            <a:r>
              <a:rPr lang="en-US" dirty="0"/>
              <a:t>in ports </a:t>
            </a:r>
          </a:p>
          <a:p>
            <a:r>
              <a:rPr lang="en-US" dirty="0"/>
              <a:t>Facilities for </a:t>
            </a:r>
            <a:r>
              <a:rPr lang="en-US" b="1" dirty="0"/>
              <a:t>sludge from scrubbers </a:t>
            </a:r>
            <a:endParaRPr lang="en-US" dirty="0"/>
          </a:p>
          <a:p>
            <a:r>
              <a:rPr lang="en-US" b="1" dirty="0"/>
              <a:t>Waste water </a:t>
            </a:r>
            <a:r>
              <a:rPr lang="en-US" dirty="0"/>
              <a:t>treatment systems on ships </a:t>
            </a:r>
          </a:p>
          <a:p>
            <a:r>
              <a:rPr lang="en-US" b="1" dirty="0"/>
              <a:t>Ballast water </a:t>
            </a:r>
            <a:r>
              <a:rPr lang="en-US" dirty="0"/>
              <a:t>treatment systems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775" y="-20782"/>
            <a:ext cx="905225" cy="4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625" y="59920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MoS</a:t>
            </a:r>
            <a:r>
              <a:rPr lang="en-US" b="1" dirty="0"/>
              <a:t> Pillar II - Port infrastructure development &amp; upgrade of maritime links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625" y="2283691"/>
            <a:ext cx="8596668" cy="4301171"/>
          </a:xfrm>
        </p:spPr>
        <p:txBody>
          <a:bodyPr>
            <a:noAutofit/>
          </a:bodyPr>
          <a:lstStyle/>
          <a:p>
            <a:r>
              <a:rPr lang="en-US" sz="2000" dirty="0" smtClean="0"/>
              <a:t>Develop </a:t>
            </a:r>
            <a:r>
              <a:rPr lang="en-US" sz="2000" dirty="0"/>
              <a:t>the </a:t>
            </a:r>
            <a:r>
              <a:rPr lang="en-US" sz="2000" b="1" dirty="0"/>
              <a:t>port infrastructure</a:t>
            </a:r>
            <a:r>
              <a:rPr lang="en-US" sz="2000" dirty="0"/>
              <a:t>, handling facilities, freight terminals, logistic platforms and freight villages together with improved port access </a:t>
            </a:r>
          </a:p>
          <a:p>
            <a:r>
              <a:rPr lang="en-US" sz="2000" dirty="0" smtClean="0"/>
              <a:t>Develop </a:t>
            </a:r>
            <a:r>
              <a:rPr lang="en-US" sz="2000" dirty="0"/>
              <a:t>reliable short sea shipping transport services </a:t>
            </a:r>
            <a:r>
              <a:rPr lang="en-US" sz="2000" b="1" dirty="0"/>
              <a:t>integrated </a:t>
            </a:r>
            <a:r>
              <a:rPr lang="en-US" sz="2000" dirty="0"/>
              <a:t>within door-to-door </a:t>
            </a:r>
            <a:r>
              <a:rPr lang="en-US" sz="2000" b="1" dirty="0"/>
              <a:t>logistics chains </a:t>
            </a:r>
            <a:r>
              <a:rPr lang="en-US" sz="2000" dirty="0"/>
              <a:t>and connecting </a:t>
            </a:r>
            <a:r>
              <a:rPr lang="en-US" sz="2000" b="1" dirty="0"/>
              <a:t>core network corridors </a:t>
            </a:r>
            <a:endParaRPr lang="en-US" sz="2000" dirty="0"/>
          </a:p>
          <a:p>
            <a:r>
              <a:rPr lang="en-US" sz="2000" dirty="0" smtClean="0"/>
              <a:t>Improve </a:t>
            </a:r>
            <a:r>
              <a:rPr lang="en-US" sz="2000" dirty="0"/>
              <a:t>logistics and administrative </a:t>
            </a:r>
            <a:r>
              <a:rPr lang="en-US" sz="2000" b="1" dirty="0"/>
              <a:t>ICT </a:t>
            </a:r>
            <a:r>
              <a:rPr lang="en-US" sz="2000" dirty="0"/>
              <a:t>management </a:t>
            </a:r>
            <a:r>
              <a:rPr lang="en-US" sz="2000" b="1" dirty="0"/>
              <a:t>systems </a:t>
            </a:r>
            <a:endParaRPr lang="en-US" sz="2000" dirty="0"/>
          </a:p>
          <a:p>
            <a:r>
              <a:rPr lang="en-US" sz="2000" dirty="0" smtClean="0"/>
              <a:t>Increase </a:t>
            </a:r>
            <a:r>
              <a:rPr lang="en-US" sz="2000" b="1" dirty="0"/>
              <a:t>safety and security </a:t>
            </a:r>
            <a:r>
              <a:rPr lang="en-US" sz="2000" dirty="0"/>
              <a:t>during port handling operations </a:t>
            </a:r>
          </a:p>
          <a:p>
            <a:r>
              <a:rPr lang="en-US" sz="2000" dirty="0" smtClean="0"/>
              <a:t>Increase </a:t>
            </a:r>
            <a:r>
              <a:rPr lang="en-US" sz="2000" dirty="0"/>
              <a:t>the </a:t>
            </a:r>
            <a:r>
              <a:rPr lang="en-US" sz="2000" b="1" dirty="0"/>
              <a:t>environmental performance of ships </a:t>
            </a:r>
            <a:r>
              <a:rPr lang="en-US" sz="2000" dirty="0">
                <a:solidFill>
                  <a:srgbClr val="FF0000"/>
                </a:solidFill>
              </a:rPr>
              <a:t>on dedicated </a:t>
            </a:r>
            <a:r>
              <a:rPr lang="en-US" sz="2000" dirty="0" err="1">
                <a:solidFill>
                  <a:srgbClr val="FF0000"/>
                </a:solidFill>
              </a:rPr>
              <a:t>MoS</a:t>
            </a:r>
            <a:r>
              <a:rPr lang="en-US" sz="2000" dirty="0">
                <a:solidFill>
                  <a:srgbClr val="FF0000"/>
                </a:solidFill>
              </a:rPr>
              <a:t> links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775" y="0"/>
            <a:ext cx="905225" cy="4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775" y="0"/>
            <a:ext cx="905225" cy="47707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Plans for fleet renewal?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2160589"/>
            <a:ext cx="5619557" cy="3880773"/>
          </a:xfrm>
        </p:spPr>
        <p:txBody>
          <a:bodyPr/>
          <a:lstStyle/>
          <a:p>
            <a:r>
              <a:rPr lang="hr-HR" dirty="0" smtClean="0"/>
              <a:t>Public procuremement vs State Aid</a:t>
            </a:r>
          </a:p>
          <a:p>
            <a:r>
              <a:rPr lang="hr-HR" dirty="0" smtClean="0"/>
              <a:t>Croatian Shipowners in Tonnage Tax</a:t>
            </a:r>
          </a:p>
          <a:p>
            <a:pPr lvl="1"/>
            <a:r>
              <a:rPr lang="hr-HR" dirty="0" smtClean="0"/>
              <a:t>Tax payed even if the ships are not operating</a:t>
            </a:r>
            <a:endParaRPr lang="hr-HR" dirty="0"/>
          </a:p>
          <a:p>
            <a:pPr lvl="1"/>
            <a:r>
              <a:rPr lang="hr-HR" dirty="0" smtClean="0"/>
              <a:t>No State Aid allowed</a:t>
            </a:r>
          </a:p>
          <a:p>
            <a:pPr lvl="1"/>
            <a:r>
              <a:rPr lang="hr-HR" dirty="0" smtClean="0"/>
              <a:t>Not calling EU ports</a:t>
            </a:r>
            <a:endParaRPr lang="en-US" dirty="0"/>
          </a:p>
        </p:txBody>
      </p:sp>
      <p:pic>
        <p:nvPicPr>
          <p:cNvPr id="4100" name="Picture 4" descr="Image result for tax burden 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80" y="1964488"/>
            <a:ext cx="5762307" cy="427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3363" y="1647824"/>
            <a:ext cx="4488337" cy="847725"/>
          </a:xfrm>
        </p:spPr>
        <p:txBody>
          <a:bodyPr>
            <a:normAutofit fontScale="90000"/>
          </a:bodyPr>
          <a:lstStyle/>
          <a:p>
            <a:r>
              <a:rPr lang="hr-HR" sz="5400" i="1" dirty="0" smtClean="0"/>
              <a:t>Mare Liberum</a:t>
            </a:r>
            <a:endParaRPr lang="en-US" sz="5400" i="1" dirty="0"/>
          </a:p>
        </p:txBody>
      </p:sp>
      <p:pic>
        <p:nvPicPr>
          <p:cNvPr id="8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21" y="0"/>
            <a:ext cx="1376279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GREEN 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28" y="1647824"/>
            <a:ext cx="3840318" cy="384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7316" y="5762682"/>
            <a:ext cx="7034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chemeClr val="accent1"/>
                </a:solidFill>
              </a:rPr>
              <a:t>Croatian Shipowners’ Association Mare Nostrum</a:t>
            </a:r>
          </a:p>
          <a:p>
            <a:r>
              <a:rPr lang="hr-HR" sz="2400" b="1" dirty="0" smtClean="0">
                <a:solidFill>
                  <a:schemeClr val="accent1"/>
                </a:solidFill>
              </a:rPr>
              <a:t>Zagreb, 2018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609600"/>
            <a:ext cx="9996054" cy="1320800"/>
          </a:xfrm>
        </p:spPr>
        <p:txBody>
          <a:bodyPr>
            <a:normAutofit/>
          </a:bodyPr>
          <a:lstStyle/>
          <a:p>
            <a:r>
              <a:rPr lang="hr-HR" sz="3300" dirty="0" smtClean="0"/>
              <a:t>Croatian Shipowners’ Association Mare Nostrum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983" y="2728558"/>
            <a:ext cx="5372570" cy="2231422"/>
          </a:xfrm>
        </p:spPr>
        <p:txBody>
          <a:bodyPr>
            <a:normAutofit/>
          </a:bodyPr>
          <a:lstStyle/>
          <a:p>
            <a:r>
              <a:rPr lang="hr-HR" dirty="0" smtClean="0"/>
              <a:t>Founded </a:t>
            </a: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hr-HR" dirty="0" smtClean="0"/>
              <a:t>February </a:t>
            </a:r>
            <a:r>
              <a:rPr lang="en-US" dirty="0" smtClean="0"/>
              <a:t>1991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10 </a:t>
            </a:r>
            <a:r>
              <a:rPr lang="hr-HR" dirty="0"/>
              <a:t>m</a:t>
            </a:r>
            <a:r>
              <a:rPr lang="hr-HR" dirty="0" smtClean="0"/>
              <a:t>embers, 138 ships, 1.74 mil. </a:t>
            </a:r>
            <a:r>
              <a:rPr lang="hr-HR" dirty="0"/>
              <a:t>G</a:t>
            </a:r>
            <a:r>
              <a:rPr lang="hr-HR" dirty="0" smtClean="0"/>
              <a:t>T</a:t>
            </a:r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sz="1600" dirty="0" smtClean="0"/>
              <a:t>ECSA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80" y="2990389"/>
            <a:ext cx="1910146" cy="853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76" y="3989065"/>
            <a:ext cx="203835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64" y="2990389"/>
            <a:ext cx="1420638" cy="1420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36" y="1788697"/>
            <a:ext cx="1562514" cy="937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965" y="2990389"/>
            <a:ext cx="1371362" cy="936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52" y="4799275"/>
            <a:ext cx="984851" cy="11336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269" y="4860890"/>
            <a:ext cx="2053601" cy="1075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27" y="4860890"/>
            <a:ext cx="1436516" cy="1072027"/>
          </a:xfrm>
          <a:prstGeom prst="rect">
            <a:avLst/>
          </a:prstGeom>
        </p:spPr>
      </p:pic>
      <p:pic>
        <p:nvPicPr>
          <p:cNvPr id="14" name="Slika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21" y="0"/>
            <a:ext cx="1376279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ecsa european community shipowner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52" y="5986548"/>
            <a:ext cx="2512201" cy="8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84" y="1788697"/>
            <a:ext cx="3003186" cy="9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3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00" y="82269"/>
            <a:ext cx="8596668" cy="924280"/>
          </a:xfrm>
        </p:spPr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hr-HR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  <a:r>
              <a:rPr lang="hr-HR" sz="36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International Shipping Standards</a:t>
            </a:r>
            <a:endParaRPr lang="en-US" sz="36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2806" y="1219200"/>
            <a:ext cx="7397363" cy="5578549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The International Convention for the Prevention of Pollution from Ships</a:t>
            </a:r>
            <a:r>
              <a:rPr lang="en-US" sz="1800" dirty="0" smtClean="0"/>
              <a:t>,</a:t>
            </a:r>
            <a:r>
              <a:rPr lang="hr-HR" sz="1800" dirty="0" smtClean="0"/>
              <a:t> 1973 MARPOL</a:t>
            </a:r>
            <a:endParaRPr lang="hr-HR" sz="1800" dirty="0"/>
          </a:p>
          <a:p>
            <a:pPr lvl="2"/>
            <a:r>
              <a:rPr lang="hr-HR" sz="1800" dirty="0"/>
              <a:t>Sulphur Cap </a:t>
            </a:r>
            <a:r>
              <a:rPr lang="hr-HR" sz="1800" dirty="0" smtClean="0"/>
              <a:t>2020</a:t>
            </a:r>
          </a:p>
          <a:p>
            <a:pPr lvl="2"/>
            <a:r>
              <a:rPr lang="hr-HR" sz="1800" dirty="0" smtClean="0"/>
              <a:t>NOx Tier III Standard</a:t>
            </a:r>
          </a:p>
          <a:p>
            <a:pPr marL="914400" lvl="2" indent="0">
              <a:buNone/>
            </a:pPr>
            <a:endParaRPr lang="hr-HR" sz="1800" dirty="0"/>
          </a:p>
          <a:p>
            <a:pPr lvl="1"/>
            <a:r>
              <a:rPr lang="en-US" sz="1800" dirty="0"/>
              <a:t>International</a:t>
            </a:r>
            <a:r>
              <a:rPr lang="en-US" sz="1800" b="1" dirty="0"/>
              <a:t> </a:t>
            </a:r>
            <a:r>
              <a:rPr lang="en-US" sz="1800" dirty="0"/>
              <a:t>Convention for the Control and Management of Ships' Ballast Water and Sediments (BWM)</a:t>
            </a:r>
          </a:p>
          <a:p>
            <a:pPr marL="457200" lvl="1" indent="0">
              <a:buNone/>
            </a:pPr>
            <a:endParaRPr lang="hr-HR" sz="1800" dirty="0"/>
          </a:p>
          <a:p>
            <a:pPr lvl="1"/>
            <a:r>
              <a:rPr lang="en-US" sz="1800" dirty="0"/>
              <a:t>EU MRV </a:t>
            </a:r>
            <a:r>
              <a:rPr lang="hr-HR" sz="1800" dirty="0" smtClean="0"/>
              <a:t>Regulation, </a:t>
            </a:r>
            <a:r>
              <a:rPr lang="en-US" sz="1800" dirty="0"/>
              <a:t>(Monitoring, Reporting, Verification)</a:t>
            </a:r>
            <a:r>
              <a:rPr lang="hr-HR" sz="1800" dirty="0" smtClean="0"/>
              <a:t> </a:t>
            </a:r>
            <a:r>
              <a:rPr lang="en-US" sz="1800" dirty="0" smtClean="0"/>
              <a:t>2015/757</a:t>
            </a:r>
            <a:endParaRPr lang="hr-HR" sz="1800" dirty="0" smtClean="0"/>
          </a:p>
          <a:p>
            <a:pPr marL="457200" lvl="1" indent="0">
              <a:buNone/>
            </a:pPr>
            <a:endParaRPr lang="hr-HR" sz="1800" dirty="0"/>
          </a:p>
          <a:p>
            <a:pPr lvl="1"/>
            <a:r>
              <a:rPr lang="en-US" sz="1800" dirty="0" smtClean="0"/>
              <a:t>International </a:t>
            </a:r>
            <a:r>
              <a:rPr lang="en-US" sz="1800" dirty="0"/>
              <a:t>Convention on the Control of Harmful </a:t>
            </a:r>
            <a:r>
              <a:rPr lang="en-US" sz="1800" dirty="0" smtClean="0"/>
              <a:t>Antifouling </a:t>
            </a:r>
            <a:r>
              <a:rPr lang="en-US" sz="1800" dirty="0"/>
              <a:t>Systems on Ships, </a:t>
            </a:r>
            <a:r>
              <a:rPr lang="en-US" sz="1800" dirty="0" smtClean="0"/>
              <a:t>2001</a:t>
            </a:r>
            <a:r>
              <a:rPr lang="en-US" sz="1800" dirty="0"/>
              <a:t> </a:t>
            </a:r>
            <a:r>
              <a:rPr lang="hr-HR" sz="1800" dirty="0"/>
              <a:t>(AFS </a:t>
            </a:r>
            <a:r>
              <a:rPr lang="hr-HR" sz="1800" dirty="0" smtClean="0"/>
              <a:t>Convention)</a:t>
            </a:r>
            <a:endParaRPr lang="hr-HR" sz="1800" dirty="0"/>
          </a:p>
          <a:p>
            <a:pPr lvl="1"/>
            <a:endParaRPr lang="hr-HR" sz="1800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marL="684213" lvl="2" indent="-284163"/>
            <a:endParaRPr lang="hr-HR" dirty="0"/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pPr marL="457200" lvl="1" indent="0">
              <a:buNone/>
            </a:pPr>
            <a:endParaRPr lang="hr-HR" dirty="0" smtClean="0"/>
          </a:p>
          <a:p>
            <a:pPr marL="688975" lvl="2" indent="-231775">
              <a:tabLst>
                <a:tab pos="112713" algn="l"/>
              </a:tabLst>
            </a:pPr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en-US" dirty="0"/>
          </a:p>
        </p:txBody>
      </p:sp>
      <p:pic>
        <p:nvPicPr>
          <p:cNvPr id="1030" name="Picture 6" descr="http://www.motorship.com/__data/assets/image/0040/786847/i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19" y="2067192"/>
            <a:ext cx="1161478" cy="83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94" y="1904159"/>
            <a:ext cx="4125626" cy="40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21" y="0"/>
            <a:ext cx="1376279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927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" y="132081"/>
            <a:ext cx="11902440" cy="10668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BWM - U.S.C.G. approved</a:t>
            </a:r>
            <a:endParaRPr lang="en-US" sz="2800" dirty="0"/>
          </a:p>
        </p:txBody>
      </p:sp>
      <p:pic>
        <p:nvPicPr>
          <p:cNvPr id="2052" name="Picture 4" descr="https://d1o50x50snmhul.cloudfront.net/wp-content/uploads/2013/04/mg21729106.000-1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63" y="1559173"/>
            <a:ext cx="4134837" cy="52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quarius U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002" y="3180011"/>
            <a:ext cx="1659864" cy="165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39414"/>
              </p:ext>
            </p:extLst>
          </p:nvPr>
        </p:nvGraphicFramePr>
        <p:xfrm>
          <a:off x="420224" y="1330962"/>
          <a:ext cx="7622431" cy="52536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035"/>
                <a:gridCol w="3615529"/>
                <a:gridCol w="2366867"/>
              </a:tblGrid>
              <a:tr h="31440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u="none" strike="noStrike" dirty="0" smtClean="0">
                          <a:effectLst/>
                        </a:rPr>
                        <a:t>Manufacturer</a:t>
                      </a:r>
                      <a:endParaRPr lang="en-US" sz="1600" u="none" strike="noStrike" dirty="0" err="1" smtClean="0">
                        <a:effectLst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Met</a:t>
                      </a:r>
                      <a:r>
                        <a:rPr lang="hr-HR" sz="1600" u="none" strike="noStrike" dirty="0" smtClean="0">
                          <a:effectLst/>
                        </a:rPr>
                        <a:t>hod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Pump</a:t>
                      </a:r>
                      <a:r>
                        <a:rPr lang="hr-HR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Capacity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16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95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Alfa Laval</a:t>
                      </a:r>
                      <a:endParaRPr lang="en-US" sz="2000" b="1" i="0" u="none" strike="noStrike" dirty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Filtration/Ultraviolet</a:t>
                      </a:r>
                      <a:endParaRPr lang="en-US" sz="2000" b="0" i="0" u="none" strike="noStrike" dirty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85 - 3000 m3/h</a:t>
                      </a:r>
                      <a:endParaRPr lang="en-US" sz="2000" b="0" i="0" u="none" strike="noStrike" dirty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95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Ecochlor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Filtration/Chemical Injection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500 - 16200 m3/h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958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Ocean Saver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Filtration/</a:t>
                      </a:r>
                      <a:r>
                        <a:rPr lang="en-US" sz="1600" u="none" strike="noStrike" dirty="0" err="1">
                          <a:effectLst/>
                          <a:latin typeface="+mj-lt"/>
                        </a:rPr>
                        <a:t>Electrodialysis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200 - 7200m3/h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51604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Optimarin</a:t>
                      </a:r>
                      <a:endParaRPr lang="en-US" sz="2000" b="1" i="0" u="none" strike="noStrike" dirty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Filtration/Ultraviolet</a:t>
                      </a:r>
                      <a:endParaRPr lang="en-US" sz="2000" b="0" i="0" u="none" strike="noStrike" dirty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92D050"/>
                          </a:solidFill>
                          <a:effectLst/>
                          <a:latin typeface="+mj-lt"/>
                        </a:rPr>
                        <a:t>167 - 3000 m3/h</a:t>
                      </a:r>
                      <a:endParaRPr lang="en-US" sz="2000" b="0" i="0" u="none" strike="noStrike" dirty="0">
                        <a:solidFill>
                          <a:srgbClr val="92D05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516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+mj-lt"/>
                        </a:rPr>
                        <a:t>Sunrui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Filtration/Electrolysis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170 - 8500 m3/h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51604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ERMA first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– 3740 m3/h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9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21" y="0"/>
            <a:ext cx="1376279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s://maritimecyprus.files.wordpress.com/2015/04/usc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56" y="1549162"/>
            <a:ext cx="1630849" cy="16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y-patrick.com/wp-content/uploads/Sulphur-cap-20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21" y="0"/>
            <a:ext cx="1376279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age result for sox  nox 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6" y="3397690"/>
            <a:ext cx="2310186" cy="12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52415"/>
            <a:ext cx="5265420" cy="480985"/>
          </a:xfrm>
        </p:spPr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hr-HR" sz="36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Global Sulphur Cap 2020</a:t>
            </a:r>
            <a:endParaRPr lang="en-US" sz="36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 descr="Image result for NO OIL DOLL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50" y="5032744"/>
            <a:ext cx="1803650" cy="13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95533" y="307614"/>
            <a:ext cx="2099992" cy="5115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Scrubbers</a:t>
            </a:r>
            <a:endParaRPr lang="en-GB" sz="2000" dirty="0"/>
          </a:p>
        </p:txBody>
      </p:sp>
      <p:pic>
        <p:nvPicPr>
          <p:cNvPr id="16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21" y="0"/>
            <a:ext cx="1376279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05115" y="5472754"/>
            <a:ext cx="5043702" cy="53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1600" dirty="0" smtClean="0"/>
              <a:t>Price for one scrubber: 2 – 2.5 mil. USD</a:t>
            </a:r>
            <a:endParaRPr lang="en-US" sz="1600" dirty="0"/>
          </a:p>
        </p:txBody>
      </p:sp>
      <p:pic>
        <p:nvPicPr>
          <p:cNvPr id="18" name="Picture 4" descr="Image result for scrubber 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3" y="1795582"/>
            <a:ext cx="4155412" cy="27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3kbo302xo3lg2i1rj8450xje.wpengine.netdna-cdn.com/wp-content/uploads/2013/01/ecospec_csnox_syst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729428"/>
            <a:ext cx="4953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6" y="125896"/>
            <a:ext cx="6545101" cy="788504"/>
          </a:xfrm>
        </p:spPr>
        <p:txBody>
          <a:bodyPr/>
          <a:lstStyle/>
          <a:p>
            <a:r>
              <a:rPr lang="hr-HR" dirty="0" smtClean="0"/>
              <a:t>2. Shipbuilding 2018 – 2023</a:t>
            </a:r>
            <a:endParaRPr lang="en-US" dirty="0"/>
          </a:p>
        </p:txBody>
      </p:sp>
      <p:pic>
        <p:nvPicPr>
          <p:cNvPr id="6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21" y="0"/>
            <a:ext cx="1376279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040212"/>
              </p:ext>
            </p:extLst>
          </p:nvPr>
        </p:nvGraphicFramePr>
        <p:xfrm>
          <a:off x="477673" y="1132757"/>
          <a:ext cx="11327642" cy="5500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9905"/>
                <a:gridCol w="2496151"/>
                <a:gridCol w="3201586"/>
              </a:tblGrid>
              <a:tr h="392861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700" u="none" strike="noStrike" dirty="0" smtClean="0">
                          <a:effectLst/>
                        </a:rPr>
                        <a:t>Ship type</a:t>
                      </a:r>
                      <a:endParaRPr lang="en-GB" sz="1700" b="1" i="0" u="none" strike="noStrike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700" u="none" strike="noStrike" dirty="0" smtClean="0">
                          <a:effectLst/>
                        </a:rPr>
                        <a:t>Number of ships</a:t>
                      </a:r>
                      <a:endParaRPr lang="en-GB" sz="1700" b="1" i="0" u="none" strike="noStrike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700" u="none" strike="noStrike" dirty="0" smtClean="0">
                          <a:effectLst/>
                        </a:rPr>
                        <a:t>Price per ship</a:t>
                      </a:r>
                      <a:endParaRPr lang="en-GB" sz="1700" b="1" i="0" u="none" strike="noStrike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endParaRPr lang="en-GB" sz="1700" b="0" i="0" u="none" strike="noStrike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3" marR="8943" marT="89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b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700" u="none" strike="noStrike" dirty="0" smtClean="0">
                          <a:effectLst/>
                        </a:rPr>
                        <a:t>1. Dry bulk</a:t>
                      </a:r>
                      <a:endParaRPr lang="pl-PL" sz="1700" b="1" i="0" u="none" strike="noStrike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700" b="0" i="0" u="none" strike="noStrike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>
                          <a:effectLst/>
                        </a:rPr>
                        <a:t>40.000 DWT</a:t>
                      </a:r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2</a:t>
                      </a:r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$25,000,000.00</a:t>
                      </a:r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>
                          <a:effectLst/>
                        </a:rPr>
                        <a:t>65.000 DWT</a:t>
                      </a:r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4</a:t>
                      </a:r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$26,000,000.00</a:t>
                      </a:r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241472" marT="894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b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700" u="none" strike="noStrike" dirty="0" smtClean="0">
                          <a:effectLst/>
                        </a:rPr>
                        <a:t>2. Liquid cargo</a:t>
                      </a:r>
                      <a:endParaRPr lang="pl-PL" sz="1700" b="1" i="0" u="none" strike="noStrike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241472" marT="894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b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241472" marT="894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b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>
                          <a:effectLst/>
                        </a:rPr>
                        <a:t>52.000 DWT</a:t>
                      </a:r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3</a:t>
                      </a:r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$32,000,000.00</a:t>
                      </a:r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b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700" u="none" strike="noStrike" dirty="0" smtClean="0">
                          <a:effectLst/>
                        </a:rPr>
                        <a:t>3. Passenger</a:t>
                      </a:r>
                      <a:endParaRPr lang="en-GB" sz="1700" b="1" i="0" u="none" strike="noStrike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14</a:t>
                      </a:r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$11,000,000.00</a:t>
                      </a:r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</a:tr>
              <a:tr h="392861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700" u="none" strike="noStrike" dirty="0" smtClean="0">
                          <a:effectLst/>
                        </a:rPr>
                        <a:t>Total</a:t>
                      </a:r>
                      <a:endParaRPr lang="en-GB" sz="1700" b="0" i="0" u="none" strike="noStrike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41472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23</a:t>
                      </a:r>
                      <a:endParaRPr lang="en-GB" sz="1700" b="0" i="0" u="none" strike="noStrike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 dirty="0">
                          <a:effectLst/>
                        </a:rPr>
                        <a:t>$404,000,000.00</a:t>
                      </a:r>
                      <a:endParaRPr lang="en-GB" sz="1700" b="0" i="0" u="none" strike="noStrike" dirty="0">
                        <a:solidFill>
                          <a:srgbClr val="40404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8943" marR="8943" marT="894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9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41" y="346247"/>
            <a:ext cx="4262309" cy="682453"/>
          </a:xfrm>
        </p:spPr>
        <p:txBody>
          <a:bodyPr>
            <a:normAutofit/>
          </a:bodyPr>
          <a:lstStyle/>
          <a:p>
            <a:r>
              <a:rPr lang="hr-HR" sz="3400" b="1" dirty="0" smtClean="0"/>
              <a:t>Hybrids and LNGs</a:t>
            </a:r>
            <a:endParaRPr lang="en-US" sz="3400" dirty="0"/>
          </a:p>
        </p:txBody>
      </p:sp>
      <p:pic>
        <p:nvPicPr>
          <p:cNvPr id="4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21" y="0"/>
            <a:ext cx="1376279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damen.com/-/media/New-Corporate-Damen/Images/News/2016/02/Damen_delivers_its_first_hybrid_tug_boat_to_the_Royal_Netherlands_Navy/ASD_2810_Hybri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41" y="2532128"/>
            <a:ext cx="5300534" cy="32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577141" y="1548018"/>
            <a:ext cx="5300534" cy="98411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 smtClean="0"/>
              <a:t>Damen </a:t>
            </a:r>
            <a:r>
              <a:rPr lang="en-GB" dirty="0"/>
              <a:t>ASD </a:t>
            </a:r>
            <a:r>
              <a:rPr lang="en-GB" b="1" dirty="0"/>
              <a:t>TUG</a:t>
            </a:r>
            <a:r>
              <a:rPr lang="en-GB" dirty="0"/>
              <a:t> 2810 </a:t>
            </a:r>
            <a:endParaRPr lang="hr-HR" dirty="0" smtClean="0"/>
          </a:p>
          <a:p>
            <a:pPr algn="ctr"/>
            <a:r>
              <a:rPr lang="hr-HR" b="1" dirty="0" smtClean="0"/>
              <a:t>electricity and diesel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47713" y="1548018"/>
            <a:ext cx="4838436" cy="5762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 smtClean="0"/>
              <a:t>LNG RO RO</a:t>
            </a:r>
            <a:endParaRPr lang="en-GB" dirty="0"/>
          </a:p>
        </p:txBody>
      </p:sp>
      <p:pic>
        <p:nvPicPr>
          <p:cNvPr id="3078" name="Picture 6" descr="Image result for LNG roro brittany ferr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532128"/>
            <a:ext cx="4838436" cy="32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41" y="346247"/>
            <a:ext cx="4262309" cy="682453"/>
          </a:xfrm>
        </p:spPr>
        <p:txBody>
          <a:bodyPr>
            <a:normAutofit/>
          </a:bodyPr>
          <a:lstStyle/>
          <a:p>
            <a:r>
              <a:rPr lang="hr-HR" sz="3400" b="1" dirty="0" smtClean="0"/>
              <a:t>Hybrids and LNGs</a:t>
            </a:r>
            <a:endParaRPr lang="en-US" sz="3400" dirty="0"/>
          </a:p>
        </p:txBody>
      </p:sp>
      <p:pic>
        <p:nvPicPr>
          <p:cNvPr id="4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21" y="0"/>
            <a:ext cx="1376279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577141" y="1548018"/>
            <a:ext cx="4365130" cy="5762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 smtClean="0"/>
              <a:t>LNG Passenger Ship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43091" y="1548018"/>
            <a:ext cx="4917945" cy="5762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mtClean="0"/>
              <a:t>LNG RO RO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41" y="2658120"/>
            <a:ext cx="4365130" cy="3047354"/>
          </a:xfrm>
        </p:spPr>
      </p:pic>
      <p:pic>
        <p:nvPicPr>
          <p:cNvPr id="5122" name="Picture 2" descr="Image result for scandlines l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658119"/>
            <a:ext cx="5013323" cy="304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4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1983</TotalTime>
  <Words>500</Words>
  <Application>Microsoft Office PowerPoint</Application>
  <PresentationFormat>Widescreen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              Green Solutions in Shipping </vt:lpstr>
      <vt:lpstr>Croatian Shipowners’ Association Mare Nostrum</vt:lpstr>
      <vt:lpstr>1. International Shipping Standards</vt:lpstr>
      <vt:lpstr>BWM - U.S.C.G. approved</vt:lpstr>
      <vt:lpstr>Global Sulphur Cap 2020</vt:lpstr>
      <vt:lpstr>PowerPoint Presentation</vt:lpstr>
      <vt:lpstr>2. Shipbuilding 2018 – 2023</vt:lpstr>
      <vt:lpstr>Hybrids and LNGs</vt:lpstr>
      <vt:lpstr>Hybrids and LNGs</vt:lpstr>
      <vt:lpstr>Scandlines </vt:lpstr>
      <vt:lpstr>LNG bunkering  – ports of Rijeka, Ploče and Vukovar</vt:lpstr>
      <vt:lpstr> LNG Barge and Cold Ironing – ports of Split and Dubrovnik</vt:lpstr>
      <vt:lpstr>3. Motorways of the Sea examples and working material </vt:lpstr>
      <vt:lpstr>MoS Pillar I – Deployment of alternative clean fuels and green shipping </vt:lpstr>
      <vt:lpstr>MoS Pillar II - Port infrastructure development &amp; upgrade of maritime links  </vt:lpstr>
      <vt:lpstr>Plans for fleet renewal?</vt:lpstr>
      <vt:lpstr>Mare Liberum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Investicije u brodarstvu RH</dc:title>
  <dc:creator>Udruga Brodara</dc:creator>
  <cp:lastModifiedBy>Udruga Brodara</cp:lastModifiedBy>
  <cp:revision>110</cp:revision>
  <dcterms:created xsi:type="dcterms:W3CDTF">2017-09-04T08:34:23Z</dcterms:created>
  <dcterms:modified xsi:type="dcterms:W3CDTF">2018-03-08T09:40:31Z</dcterms:modified>
</cp:coreProperties>
</file>